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6" r:id="rId4"/>
    <p:sldId id="288" r:id="rId5"/>
    <p:sldId id="258" r:id="rId6"/>
    <p:sldId id="266" r:id="rId7"/>
    <p:sldId id="263" r:id="rId8"/>
    <p:sldId id="267" r:id="rId9"/>
    <p:sldId id="265" r:id="rId10"/>
    <p:sldId id="259" r:id="rId11"/>
    <p:sldId id="269" r:id="rId12"/>
    <p:sldId id="261" r:id="rId13"/>
    <p:sldId id="290" r:id="rId14"/>
    <p:sldId id="277" r:id="rId15"/>
    <p:sldId id="297" r:id="rId16"/>
    <p:sldId id="294" r:id="rId17"/>
    <p:sldId id="295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F9"/>
    <a:srgbClr val="FFFFFF"/>
    <a:srgbClr val="DEE0FE"/>
    <a:srgbClr val="C75F09"/>
    <a:srgbClr val="FEF2E8"/>
    <a:srgbClr val="F9EEED"/>
    <a:srgbClr val="F6E7E6"/>
    <a:srgbClr val="75DFDD"/>
    <a:srgbClr val="438FFF"/>
    <a:srgbClr val="1D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5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23.11.2020.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5386398" cy="4071966"/>
          </a:xfrm>
          <a:solidFill>
            <a:srgbClr val="F6E7E6"/>
          </a:solidFill>
        </p:spPr>
        <p:txBody>
          <a:bodyPr>
            <a:normAutofit fontScale="90000"/>
          </a:bodyPr>
          <a:lstStyle/>
          <a:p>
            <a:br>
              <a:rPr lang="hr-HR" sz="3600" i="1" dirty="0">
                <a:latin typeface="+mn-lt"/>
                <a:cs typeface="Times New Roman" pitchFamily="18" charset="0"/>
              </a:rPr>
            </a:br>
            <a:r>
              <a:rPr lang="hr-HR" sz="3600" i="1" dirty="0" err="1">
                <a:latin typeface="Times New Roman" pitchFamily="18" charset="0"/>
                <a:cs typeface="Times New Roman" pitchFamily="18" charset="0"/>
              </a:rPr>
              <a:t>Korelativne</a:t>
            </a:r>
            <a:r>
              <a:rPr lang="hr-HR" sz="3600" i="1" dirty="0">
                <a:latin typeface="Times New Roman" pitchFamily="18" charset="0"/>
                <a:cs typeface="Times New Roman" pitchFamily="18" charset="0"/>
              </a:rPr>
              <a:t> mogućnosti </a:t>
            </a:r>
            <a:br>
              <a:rPr lang="hr-HR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3600" i="1" dirty="0">
                <a:latin typeface="Times New Roman" pitchFamily="18" charset="0"/>
                <a:cs typeface="Times New Roman" pitchFamily="18" charset="0"/>
              </a:rPr>
              <a:t>s praktičnim primjerima između </a:t>
            </a:r>
            <a:br>
              <a:rPr lang="hr-HR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3600" i="1" dirty="0">
                <a:latin typeface="Times New Roman" pitchFamily="18" charset="0"/>
                <a:cs typeface="Times New Roman" pitchFamily="18" charset="0"/>
              </a:rPr>
              <a:t>Katoličkoga vjeronauka i </a:t>
            </a:r>
            <a:br>
              <a:rPr lang="hr-HR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3600" i="1" dirty="0">
                <a:latin typeface="Times New Roman" pitchFamily="18" charset="0"/>
                <a:cs typeface="Times New Roman" pitchFamily="18" charset="0"/>
              </a:rPr>
              <a:t>Tjelesne i zdravstvene kulture </a:t>
            </a:r>
            <a:br>
              <a:rPr lang="hr-HR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36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razrednoj</a:t>
            </a:r>
            <a:r>
              <a:rPr lang="hr-HR" sz="3600" i="1" dirty="0">
                <a:latin typeface="Times New Roman" pitchFamily="18" charset="0"/>
                <a:cs typeface="Times New Roman" pitchFamily="18" charset="0"/>
              </a:rPr>
              <a:t> nastavi</a:t>
            </a:r>
            <a:br>
              <a:rPr lang="en-US" sz="3600" dirty="0">
                <a:latin typeface="+mn-lt"/>
                <a:cs typeface="Times New Roman" pitchFamily="18" charset="0"/>
              </a:rPr>
            </a:br>
            <a:endParaRPr 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48064" y="5429264"/>
            <a:ext cx="3638778" cy="857256"/>
          </a:xfrm>
        </p:spPr>
        <p:txBody>
          <a:bodyPr>
            <a:normAutofit fontScale="77500" lnSpcReduction="20000"/>
          </a:bodyPr>
          <a:lstStyle/>
          <a:p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Toni Trutin</a:t>
            </a:r>
          </a:p>
          <a:p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OŠ dr. Franje Tuđmana, Brela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00042"/>
            <a:ext cx="3371850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654032"/>
          </a:xfrm>
          <a:solidFill>
            <a:srgbClr val="438FFF"/>
          </a:solidFill>
        </p:spPr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r. OŠ ishodi: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5143536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A.4.1.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prepoznaje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dragocjenost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sklad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prirode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Božje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ljubavi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objašnjava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odgovornost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stvoreni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svijet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okoliš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hr-HR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B.4.3.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otkriva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objašnjava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korizmu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dragocjeno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slavljenja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djelima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molitve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milosrđa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Uskrs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slavlje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pobjede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uskrsnuloga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Krista.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C.4.2.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nabraja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objašnjava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Božje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zapovijedi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odnose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čovjeka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zajednicu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međuljudske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odnose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zajednici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povezuje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konkretnim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životom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  <a:solidFill>
            <a:srgbClr val="438FFF"/>
          </a:solidFill>
        </p:spPr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r. </a:t>
            </a:r>
            <a:r>
              <a:rPr lang="hr-HR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korelativne</a:t>
            </a:r>
            <a:r>
              <a:rPr lang="hr-HR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teme: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00174"/>
            <a:ext cx="4900618" cy="5214974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Čovjek je Božja slika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5. BZ – Čuvaj dar života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Ozdravljenje uzetoga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Korizma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Djela ljubavi i milosrđa</a:t>
            </a:r>
          </a:p>
        </p:txBody>
      </p:sp>
      <p:pic>
        <p:nvPicPr>
          <p:cNvPr id="5" name="Slika 4" descr="5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500174"/>
            <a:ext cx="3214710" cy="4315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  <a:solidFill>
            <a:srgbClr val="F6E7E6"/>
          </a:solidFill>
        </p:spPr>
        <p:txBody>
          <a:bodyPr>
            <a:normAutofit/>
          </a:bodyPr>
          <a:lstStyle/>
          <a:p>
            <a:r>
              <a:rPr lang="hr-HR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 u kojima se ostvaruje </a:t>
            </a:r>
            <a:br>
              <a:rPr lang="hr-HR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sadržajna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hr-HR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metodička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 korelacija KV i TZK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nadareni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86124"/>
            <a:ext cx="5715798" cy="30484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3071834" cy="928694"/>
          </a:xfrm>
          <a:solidFill>
            <a:srgbClr val="FEF2E8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OŠ KV D.1.2.  /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C.3.2.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2500306"/>
            <a:ext cx="8858312" cy="421484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r-HR" sz="3700" i="1" dirty="0">
                <a:latin typeface="Times New Roman" pitchFamily="18" charset="0"/>
                <a:cs typeface="Times New Roman" pitchFamily="18" charset="0"/>
              </a:rPr>
              <a:t>Priča o kruhu </a:t>
            </a:r>
            <a:r>
              <a:rPr lang="hr-HR" sz="3700" dirty="0">
                <a:latin typeface="Times New Roman" pitchFamily="18" charset="0"/>
                <a:cs typeface="Times New Roman" pitchFamily="18" charset="0"/>
              </a:rPr>
              <a:t>→ svijest 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povezanosti</a:t>
            </a:r>
            <a:r>
              <a:rPr lang="hr-HR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7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međuovisnosti</a:t>
            </a:r>
          </a:p>
          <a:p>
            <a:pPr>
              <a:lnSpc>
                <a:spcPct val="170000"/>
              </a:lnSpc>
            </a:pPr>
            <a:r>
              <a:rPr lang="hr-HR" sz="3700" dirty="0">
                <a:latin typeface="Times New Roman" pitchFamily="18" charset="0"/>
                <a:cs typeface="Times New Roman" pitchFamily="18" charset="0"/>
              </a:rPr>
              <a:t>Jesam li izbirljiv u hrani?! </a:t>
            </a:r>
          </a:p>
          <a:p>
            <a:pPr>
              <a:lnSpc>
                <a:spcPct val="170000"/>
              </a:lnSpc>
            </a:pPr>
            <a:r>
              <a:rPr lang="hr-HR" sz="3700" dirty="0">
                <a:latin typeface="Times New Roman" pitchFamily="18" charset="0"/>
                <a:cs typeface="Times New Roman" pitchFamily="18" charset="0"/>
              </a:rPr>
              <a:t>Svijest da drugi nemaju?! – 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solidarnost</a:t>
            </a:r>
            <a:r>
              <a:rPr lang="hr-HR" sz="3700" dirty="0">
                <a:latin typeface="Times New Roman" pitchFamily="18" charset="0"/>
                <a:cs typeface="Times New Roman" pitchFamily="18" charset="0"/>
              </a:rPr>
              <a:t> sa siromašnima</a:t>
            </a:r>
          </a:p>
          <a:p>
            <a:pPr>
              <a:lnSpc>
                <a:spcPct val="170000"/>
              </a:lnSpc>
            </a:pP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Povezivanje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hr-HR" sz="3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pravilne</a:t>
            </a:r>
            <a:r>
              <a:rPr lang="en-US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hr-HR" sz="3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umjerene</a:t>
            </a:r>
            <a:r>
              <a:rPr lang="hr-HR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prehrane</a:t>
            </a:r>
            <a:r>
              <a:rPr lang="en-US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rastom</a:t>
            </a:r>
            <a:r>
              <a:rPr lang="en-US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razvojem</a:t>
            </a:r>
            <a:endParaRPr lang="hr-HR" sz="3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hr-HR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Korelacija s TZK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socijaln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inkluzij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i kohezija, s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olidarnost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suradnja, pomaganje, (su)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odgovornost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prevencij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nastanka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pretilosti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, promjena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navika 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vježbanj</a:t>
            </a:r>
            <a:r>
              <a:rPr lang="hr-HR" sz="3400" dirty="0">
                <a:latin typeface="Times New Roman" pitchFamily="18" charset="0"/>
                <a:cs typeface="Times New Roman" pitchFamily="18" charset="0"/>
              </a:rPr>
              <a:t>e s ciljem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zdravog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načina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življenja</a:t>
            </a:r>
            <a:endParaRPr lang="hr-HR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85720" y="1500174"/>
            <a:ext cx="7000924" cy="830997"/>
          </a:xfrm>
          <a:prstGeom prst="rect">
            <a:avLst/>
          </a:prstGeom>
          <a:solidFill>
            <a:srgbClr val="FEF2E8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Tema: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 kruha </a:t>
            </a:r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hr-H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hr-H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Aktivnost: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»Kruh zbližava«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»Pravilna prehrana«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preuzmi.jpg"/>
          <p:cNvPicPr>
            <a:picLocks noChangeAspect="1"/>
          </p:cNvPicPr>
          <p:nvPr/>
        </p:nvPicPr>
        <p:blipFill>
          <a:blip r:embed="rId2"/>
          <a:srcRect l="18085" r="18085" b="3631"/>
          <a:stretch>
            <a:fillRect/>
          </a:stretch>
        </p:blipFill>
        <p:spPr>
          <a:xfrm>
            <a:off x="7286644" y="714356"/>
            <a:ext cx="1714512" cy="1643074"/>
          </a:xfrm>
          <a:prstGeom prst="rect">
            <a:avLst/>
          </a:prstGeom>
        </p:spPr>
      </p:pic>
      <p:pic>
        <p:nvPicPr>
          <p:cNvPr id="7" name="Slika 6" descr="capture11.png"/>
          <p:cNvPicPr>
            <a:picLocks noChangeAspect="1"/>
          </p:cNvPicPr>
          <p:nvPr/>
        </p:nvPicPr>
        <p:blipFill>
          <a:blip r:embed="rId3" cstate="print"/>
          <a:srcRect t="4346" r="288"/>
          <a:stretch>
            <a:fillRect/>
          </a:stretch>
        </p:blipFill>
        <p:spPr>
          <a:xfrm>
            <a:off x="785786" y="214290"/>
            <a:ext cx="1500198" cy="11193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429288" cy="857256"/>
          </a:xfrm>
          <a:solidFill>
            <a:srgbClr val="EDF2F9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OŠ KV C.1.1.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C.1.2.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C.2.2.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A.3.1.  /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C.3.2.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857496"/>
            <a:ext cx="8786874" cy="3786214"/>
          </a:xfrm>
        </p:spPr>
        <p:txBody>
          <a:bodyPr>
            <a:noAutofit/>
          </a:bodyPr>
          <a:lstStyle/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Učenici sjede formirani u krug. </a:t>
            </a:r>
          </a:p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Učenik drži jednu nit, a </a:t>
            </a:r>
            <a:r>
              <a:rPr lang="hr-HR" sz="2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klupko vune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baca drugome.</a:t>
            </a:r>
          </a:p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Predaje mu dobru želju, lijepu riječ ili mu zahvaljuje.</a:t>
            </a:r>
          </a:p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Postupno nastaje </a:t>
            </a:r>
            <a:r>
              <a:rPr lang="hr-HR" sz="2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mreža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Baciti </a:t>
            </a:r>
            <a:r>
              <a:rPr lang="hr-HR" sz="2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napuhani balon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u sredinu. Učenici zajedničkim dizanjem i spuštanjem ruku dižu i spuštaju mrežu − </a:t>
            </a:r>
            <a:r>
              <a:rPr lang="hr-HR" sz="2300" dirty="0">
                <a:latin typeface="Times New Roman"/>
                <a:cs typeface="Times New Roman"/>
              </a:rPr>
              <a:t>»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balon zajedništva</a:t>
            </a:r>
            <a:r>
              <a:rPr lang="hr-HR" sz="2300" dirty="0">
                <a:latin typeface="Times New Roman"/>
                <a:cs typeface="Times New Roman"/>
              </a:rPr>
              <a:t>«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hr-H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Korelacija s TZK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socijaln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inkluzij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i kohezija, odgojne vrijednosti, povjerenje, poštovanje, suradnja, (ne)verbalna komunikacija, rasterećenje</a:t>
            </a:r>
            <a:endParaRPr lang="hr-HR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unnamed.jpg"/>
          <p:cNvPicPr>
            <a:picLocks noChangeAspect="1"/>
          </p:cNvPicPr>
          <p:nvPr/>
        </p:nvPicPr>
        <p:blipFill>
          <a:blip r:embed="rId2" cstate="print"/>
          <a:srcRect l="20456" t="5882" b="5882"/>
          <a:stretch>
            <a:fillRect/>
          </a:stretch>
        </p:blipFill>
        <p:spPr>
          <a:xfrm>
            <a:off x="7643834" y="2500306"/>
            <a:ext cx="1357290" cy="1143008"/>
          </a:xfrm>
          <a:prstGeom prst="rect">
            <a:avLst/>
          </a:prstGeom>
        </p:spPr>
      </p:pic>
      <p:pic>
        <p:nvPicPr>
          <p:cNvPr id="6" name="Slika 5" descr="Spider+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85728"/>
            <a:ext cx="3214710" cy="219184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14282" y="1285860"/>
            <a:ext cx="5429288" cy="1508105"/>
          </a:xfrm>
          <a:prstGeom prst="rect">
            <a:avLst/>
          </a:prstGeom>
          <a:solidFill>
            <a:srgbClr val="EDF2F9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Teme: 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Svi smo braća i sestre (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  </a:t>
            </a:r>
          </a:p>
          <a:p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Ponovno smo zajedno (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</a:p>
          <a:p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Dar prijateljstva i zajedništva (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r-H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Aktivnost: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»Mreža zajedništva«</a:t>
            </a:r>
            <a:endParaRPr lang="en-US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714620"/>
            <a:ext cx="8715436" cy="3929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Učenici formiraju krug i dobacuju (spužvastu) lopticu. </a:t>
            </a:r>
          </a:p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Kad im loptica padne na pod reći će što </a:t>
            </a:r>
            <a:r>
              <a:rPr lang="hr-HR" sz="2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šteti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prijateljstvu, a kad je uhvate reći će </a:t>
            </a:r>
            <a:r>
              <a:rPr lang="hr-HR" sz="2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hr-HR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koje promiče povjerenje među prijateljima. </a:t>
            </a:r>
          </a:p>
          <a:p>
            <a:pPr>
              <a:lnSpc>
                <a:spcPct val="150000"/>
              </a:lnSpc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Poticaj učenicima da lopticu dodaju onima s kojim se manje druže. </a:t>
            </a:r>
          </a:p>
          <a:p>
            <a:pPr>
              <a:lnSpc>
                <a:spcPct val="150000"/>
              </a:lnSpc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Korelacija s TZK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socijaln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inkluzij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i kohezija, odgojne vrijednosti, suradnja, rast 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povjerenja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, usvajanje i primjena pravila dobrog 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ponašanj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a, (ne)verbalna komunikacija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643470" cy="857256"/>
          </a:xfrm>
          <a:solidFill>
            <a:srgbClr val="EDF2F9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OŠ KV C.2.2.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A.3.1.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C.3.2.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14282" y="1500174"/>
            <a:ext cx="8715436" cy="1154162"/>
          </a:xfrm>
          <a:prstGeom prst="rect">
            <a:avLst/>
          </a:prstGeom>
          <a:solidFill>
            <a:srgbClr val="EDF2F9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Tema: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prijatelja imam povjerenje (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Prijatelj je Božji dar (</a:t>
            </a:r>
            <a:r>
              <a:rPr lang="hr-H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r-H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Aktivnost: </a:t>
            </a:r>
            <a:r>
              <a:rPr lang="hr-HR" sz="2300" b="1" dirty="0">
                <a:solidFill>
                  <a:srgbClr val="002060"/>
                </a:solidFill>
                <a:latin typeface="Times New Roman"/>
                <a:cs typeface="Times New Roman"/>
              </a:rPr>
              <a:t>»Loptica prijateljstva«</a:t>
            </a:r>
            <a:endParaRPr lang="hr-HR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Children-Throwing-a-Ball-in-a-Circle-no-Bkgd--School-PE-Ball-Exercise-KS2.png"/>
          <p:cNvPicPr>
            <a:picLocks noChangeAspect="1"/>
          </p:cNvPicPr>
          <p:nvPr/>
        </p:nvPicPr>
        <p:blipFill>
          <a:blip r:embed="rId2"/>
          <a:srcRect l="15427" r="15586" b="15151"/>
          <a:stretch>
            <a:fillRect/>
          </a:stretch>
        </p:blipFill>
        <p:spPr>
          <a:xfrm>
            <a:off x="5643570" y="214290"/>
            <a:ext cx="3286148" cy="21674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786058"/>
            <a:ext cx="8786874" cy="3786214"/>
          </a:xfrm>
        </p:spPr>
        <p:txBody>
          <a:bodyPr>
            <a:normAutofit/>
          </a:bodyPr>
          <a:lstStyle/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Primjer sportaša ili učenika koji postiže uspjehe </a:t>
            </a:r>
            <a:r>
              <a:rPr lang="hr-HR" sz="23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odricanjem</a:t>
            </a:r>
            <a:endParaRPr lang="hr-HR" sz="23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Ili učenik ispriča što sve mora učiniti da bi postigao određeni cilj</a:t>
            </a:r>
          </a:p>
          <a:p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Ili učenici pišu svoju skalu odricanja na putu do određenog cilja</a:t>
            </a:r>
          </a:p>
          <a:p>
            <a:pPr>
              <a:buFont typeface="Wingdings" pitchFamily="2" charset="2"/>
              <a:buChar char="Ø"/>
            </a:pPr>
            <a:r>
              <a:rPr lang="hr-HR" sz="2300" dirty="0" err="1">
                <a:latin typeface="Times New Roman" pitchFamily="18" charset="0"/>
                <a:cs typeface="Times New Roman" pitchFamily="18" charset="0"/>
              </a:rPr>
              <a:t>usp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život vjere</a:t>
            </a:r>
          </a:p>
          <a:p>
            <a:pPr>
              <a:lnSpc>
                <a:spcPct val="110000"/>
              </a:lnSpc>
              <a:buNone/>
            </a:pP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Korelacija s TZK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: osobni razvoj,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upornost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odlučnost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samovrednovanj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, samoupravljanj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samousmjeravanj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promjen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navika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vježbanj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radi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zdravog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načina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življenja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0"/>
            <a:ext cx="3500462" cy="2714620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357290" y="428604"/>
            <a:ext cx="3357586" cy="857256"/>
          </a:xfrm>
          <a:prstGeom prst="rect">
            <a:avLst/>
          </a:prstGeom>
          <a:solidFill>
            <a:srgbClr val="F9EEED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OŠ KV D.1.2.</a:t>
            </a:r>
            <a:r>
              <a:rPr lang="hr-HR" sz="2000" dirty="0">
                <a:latin typeface="Times New Roman" pitchFamily="18" charset="0"/>
                <a:ea typeface="+mj-ea"/>
                <a:cs typeface="Times New Roman" pitchFamily="18" charset="0"/>
              </a:rPr>
              <a:t>  /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B.4.3.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14282" y="1571612"/>
            <a:ext cx="5214974" cy="830997"/>
          </a:xfrm>
          <a:prstGeom prst="rect">
            <a:avLst/>
          </a:prstGeom>
          <a:solidFill>
            <a:srgbClr val="F9EEED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Tema: </a:t>
            </a:r>
            <a:r>
              <a:rPr lang="hr-H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Korizma</a:t>
            </a:r>
            <a:r>
              <a:rPr lang="hr-HR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r.)</a:t>
            </a:r>
            <a:endParaRPr lang="hr-HR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Aktivnost: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Times New Roman"/>
                <a:cs typeface="Times New Roman"/>
              </a:rPr>
              <a:t>»</a:t>
            </a:r>
            <a:r>
              <a:rPr lang="hr-H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Put do uspjeha</a:t>
            </a:r>
            <a:r>
              <a:rPr lang="hr-HR" sz="2400" b="1" dirty="0">
                <a:solidFill>
                  <a:srgbClr val="7030A0"/>
                </a:solidFill>
                <a:latin typeface="Times New Roman"/>
                <a:cs typeface="Times New Roman"/>
              </a:rPr>
              <a:t>«</a:t>
            </a:r>
            <a:endParaRPr lang="hr-HR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2571768" cy="857256"/>
          </a:xfrm>
          <a:solidFill>
            <a:srgbClr val="EDF2F9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OŠ KV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C.4. 2.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571744"/>
            <a:ext cx="8643998" cy="41434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r-HR" sz="9200" i="1" dirty="0">
                <a:latin typeface="Times New Roman" pitchFamily="18" charset="0"/>
                <a:cs typeface="Times New Roman" pitchFamily="18" charset="0"/>
              </a:rPr>
              <a:t>tjelesno</a:t>
            </a: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 zdravlje </a:t>
            </a:r>
            <a:r>
              <a:rPr lang="hr-HR" sz="9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200" i="1" dirty="0">
                <a:latin typeface="Times New Roman" pitchFamily="18" charset="0"/>
                <a:cs typeface="Times New Roman" pitchFamily="18" charset="0"/>
              </a:rPr>
              <a:t>duševno</a:t>
            </a: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 zdravlje     </a:t>
            </a:r>
            <a:r>
              <a:rPr lang="hr-HR" sz="9200" dirty="0">
                <a:latin typeface="Times New Roman"/>
                <a:cs typeface="Times New Roman"/>
              </a:rPr>
              <a:t>← </a:t>
            </a:r>
            <a:r>
              <a:rPr lang="hr-HR" sz="9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neumjerenost u jelu i piću</a:t>
            </a:r>
            <a:endParaRPr lang="hr-HR" sz="9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hr-HR" sz="9200" i="1" dirty="0">
                <a:latin typeface="Times New Roman" pitchFamily="18" charset="0"/>
                <a:cs typeface="Times New Roman" pitchFamily="18" charset="0"/>
              </a:rPr>
              <a:t>sportske aktivnosti = </a:t>
            </a:r>
            <a:r>
              <a:rPr lang="hr-HR" sz="9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zdravlje tijela  </a:t>
            </a:r>
          </a:p>
          <a:p>
            <a:pPr>
              <a:lnSpc>
                <a:spcPct val="120000"/>
              </a:lnSpc>
              <a:buNone/>
            </a:pP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r-HR" sz="9200" dirty="0" err="1">
                <a:latin typeface="Times New Roman" pitchFamily="18" charset="0"/>
                <a:cs typeface="Times New Roman" pitchFamily="18" charset="0"/>
              </a:rPr>
              <a:t>usp</a:t>
            </a: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9200" i="1" dirty="0">
                <a:latin typeface="Times New Roman" pitchFamily="18" charset="0"/>
                <a:cs typeface="Times New Roman" pitchFamily="18" charset="0"/>
              </a:rPr>
              <a:t>molitve</a:t>
            </a: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hr-HR" sz="9200" i="1" dirty="0">
                <a:latin typeface="Times New Roman" pitchFamily="18" charset="0"/>
                <a:cs typeface="Times New Roman" pitchFamily="18" charset="0"/>
              </a:rPr>
              <a:t>sakramenti </a:t>
            </a:r>
            <a:r>
              <a:rPr lang="hr-HR" sz="9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zdravlje duše</a:t>
            </a:r>
          </a:p>
          <a:p>
            <a:pPr>
              <a:lnSpc>
                <a:spcPct val="170000"/>
              </a:lnSpc>
            </a:pP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uzroci, posljedice i prevencija </a:t>
            </a:r>
            <a:r>
              <a:rPr lang="hr-HR" sz="9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svađe</a:t>
            </a:r>
            <a:r>
              <a:rPr lang="hr-HR" sz="9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hr-HR" sz="9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nasilnog ponašanja</a:t>
            </a:r>
            <a:endParaRPr lang="hr-HR" sz="8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hr-H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8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Korelacija s TZK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: osobni razvoj, odlučnost,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samovrednovanj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, samoupravljanj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e,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 samousmjeravanj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8400" dirty="0" err="1">
                <a:latin typeface="Times New Roman" pitchFamily="18" charset="0"/>
                <a:cs typeface="Times New Roman" pitchFamily="18" charset="0"/>
              </a:rPr>
              <a:t>prevencij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8400" dirty="0" err="1">
                <a:latin typeface="Times New Roman" pitchFamily="18" charset="0"/>
                <a:cs typeface="Times New Roman" pitchFamily="18" charset="0"/>
              </a:rPr>
              <a:t>pretilosti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dirty="0" err="1">
                <a:latin typeface="Times New Roman" pitchFamily="18" charset="0"/>
                <a:cs typeface="Times New Roman" pitchFamily="18" charset="0"/>
              </a:rPr>
              <a:t>promjen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dirty="0" err="1">
                <a:latin typeface="Times New Roman" pitchFamily="18" charset="0"/>
                <a:cs typeface="Times New Roman" pitchFamily="18" charset="0"/>
              </a:rPr>
              <a:t>navika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nenasilno rješavanje sukoba, ovladavanj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 neprimjerenim oblicima ponašanja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, pregovaranje i posredovanje,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emocionaln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 samoregulacij</a:t>
            </a:r>
            <a:r>
              <a:rPr lang="hr-HR" sz="8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14488"/>
            <a:ext cx="6357982" cy="830997"/>
          </a:xfrm>
          <a:prstGeom prst="rect">
            <a:avLst/>
          </a:prstGeom>
          <a:solidFill>
            <a:srgbClr val="EDF2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hr-HR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Tema: </a:t>
            </a:r>
            <a:r>
              <a:rPr lang="hr-HR" altLang="zh-CN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hr-HR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 BZ</a:t>
            </a:r>
            <a:r>
              <a:rPr kumimoji="0" lang="hr-HR" altLang="zh-CN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</a:t>
            </a:r>
            <a:r>
              <a:rPr kumimoji="0" lang="hr-HR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Čuvaj dar života! </a:t>
            </a:r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</a:t>
            </a:r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r-HR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Aktivnost: </a:t>
            </a:r>
            <a:r>
              <a:rPr kumimoji="0" lang="hr-HR" altLang="zh-C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»Budi </a:t>
            </a:r>
            <a:r>
              <a:rPr kumimoji="0" lang="hr-HR" altLang="zh-C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zdrav</a:t>
            </a:r>
            <a:r>
              <a:rPr lang="hr-HR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hr-HR" altLang="zh-CN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lang="hr-HR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»</a:t>
            </a:r>
            <a:r>
              <a:rPr lang="hr-HR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 nasilju!</a:t>
            </a:r>
            <a:r>
              <a:rPr lang="hr-HR" altLang="zh-CN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endParaRPr kumimoji="0" lang="hr-HR" altLang="zh-CN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klassifikaciya-ozhireniya-prichini-simptomi-diagnostika-i-lechenie-ozhireniya.jpg"/>
          <p:cNvPicPr>
            <a:picLocks noChangeAspect="1"/>
          </p:cNvPicPr>
          <p:nvPr/>
        </p:nvPicPr>
        <p:blipFill>
          <a:blip r:embed="rId2"/>
          <a:srcRect l="31786" t="24286" r="31785" b="23214"/>
          <a:stretch>
            <a:fillRect/>
          </a:stretch>
        </p:blipFill>
        <p:spPr>
          <a:xfrm>
            <a:off x="214282" y="142852"/>
            <a:ext cx="1143008" cy="1537458"/>
          </a:xfrm>
          <a:prstGeom prst="rect">
            <a:avLst/>
          </a:prstGeom>
        </p:spPr>
      </p:pic>
      <p:pic>
        <p:nvPicPr>
          <p:cNvPr id="6" name="Slika 5" descr="kissclipart-family-fight-png-clipart-computer-icons-family-cli-0f12ea7fe96fa2c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42852"/>
            <a:ext cx="235745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429684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osobn</a:t>
                      </a:r>
                      <a:r>
                        <a:rPr lang="hr-HR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3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3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socijaln</a:t>
                      </a:r>
                      <a:r>
                        <a:rPr lang="hr-HR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razvoj</a:t>
                      </a:r>
                      <a:r>
                        <a:rPr lang="hr-HR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socijaln</a:t>
                      </a:r>
                      <a:r>
                        <a:rPr lang="hr-HR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inkluzij</a:t>
                      </a:r>
                      <a:r>
                        <a:rPr lang="hr-HR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hr-HR" sz="2300" b="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hr-HR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kohezija</a:t>
                      </a:r>
                    </a:p>
                  </a:txBody>
                  <a:tcP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potiče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kritičko promišljanje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samostalno 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odgovorno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donošenj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odluka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rješavanj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situacijskih</a:t>
                      </a:r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problema</a:t>
                      </a:r>
                      <a:r>
                        <a:rPr lang="hr-HR" sz="23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kreativnost</a:t>
                      </a:r>
                      <a:endParaRPr lang="hr-HR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razvija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samopouzdanje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samopoštovanje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upornost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odlučnost</a:t>
                      </a:r>
                      <a:endParaRPr lang="hr-HR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razvija vještine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vođenj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samovrednovanja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samoupravljanja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samousmjeravanja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hr-HR" sz="2300" dirty="0" err="1">
                          <a:latin typeface="Times New Roman" pitchFamily="18" charset="0"/>
                          <a:cs typeface="Times New Roman" pitchFamily="18" charset="0"/>
                        </a:rPr>
                        <a:t>dr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. kao 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dio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etičke</a:t>
                      </a:r>
                      <a:r>
                        <a:rPr lang="vi-VN" sz="23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građanske odgovornosti</a:t>
                      </a:r>
                      <a:endParaRPr lang="hr-HR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60">
                <a:tc>
                  <a:txBody>
                    <a:bodyPr/>
                    <a:lstStyle/>
                    <a:p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potiče </a:t>
                      </a:r>
                      <a:r>
                        <a:rPr lang="hr-HR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prihvaćanje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 i primjenu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općeljudskih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moralnih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odgojnih</a:t>
                      </a:r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vrijednosti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solidarnost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suradnju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pomaganje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povjerenje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poštovanje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 i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prihvaćanje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različitosti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725470"/>
          </a:xfrm>
          <a:solidFill>
            <a:srgbClr val="DEE0FE"/>
          </a:solidFill>
        </p:spPr>
        <p:txBody>
          <a:bodyPr>
            <a:normAutofit/>
          </a:bodyPr>
          <a:lstStyle/>
          <a:p>
            <a:pPr algn="l"/>
            <a:r>
              <a:rPr lang="hr-HR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Svrha i opis predmeta TZK</a:t>
            </a:r>
            <a:r>
              <a:rPr lang="hr-HR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357158" y="785793"/>
          <a:ext cx="8429684" cy="528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44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r-HR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vi-VN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ridonosi</a:t>
                      </a:r>
                      <a:r>
                        <a:rPr lang="hr-HR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razvoj</a:t>
                      </a:r>
                      <a:r>
                        <a:rPr lang="hr-HR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vi-VN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nacionalnoga identiteta</a:t>
                      </a:r>
                      <a:endParaRPr lang="en-US" sz="23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promiče</a:t>
                      </a:r>
                      <a:r>
                        <a:rPr lang="hr-HR" sz="23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primjeren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(ne)verbalnu komunikaciju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upućuj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 na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nenasilno rješavanje sukoba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razvija</a:t>
                      </a:r>
                      <a:r>
                        <a:rPr lang="hr-HR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sposobnost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ovladavanj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upravljanj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neprimjerenim oblicima ponašanja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pregovaranja</a:t>
                      </a:r>
                      <a:r>
                        <a:rPr lang="hr-HR" sz="2300" dirty="0">
                          <a:latin typeface="Times New Roman" pitchFamily="18" charset="0"/>
                          <a:cs typeface="Times New Roman" pitchFamily="18" charset="0"/>
                        </a:rPr>
                        <a:t> i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posredovanja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 te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emocionaln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samoregulacij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osvješćuje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važnost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prevencije</a:t>
                      </a:r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nastanka</a:t>
                      </a:r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pretilosti</a:t>
                      </a:r>
                      <a:r>
                        <a:rPr lang="hr-HR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promjene </a:t>
                      </a:r>
                      <a:r>
                        <a:rPr lang="hr-HR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stvaranja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cjeloživotnih navika vježbanja</a:t>
                      </a:r>
                      <a:endParaRPr lang="hr-HR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djeluje </a:t>
                      </a:r>
                      <a:r>
                        <a:rPr lang="vi-VN" sz="23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rasterećujuće</a:t>
                      </a:r>
                      <a:r>
                        <a:rPr lang="vi-VN" sz="2300" dirty="0">
                          <a:latin typeface="Times New Roman" pitchFamily="18" charset="0"/>
                          <a:cs typeface="Times New Roman" pitchFamily="18" charset="0"/>
                        </a:rPr>
                        <a:t> na učenike</a:t>
                      </a:r>
                      <a:endParaRPr lang="hr-HR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989034"/>
          </a:xfrm>
          <a:solidFill>
            <a:srgbClr val="F9EEED"/>
          </a:solidFill>
        </p:spPr>
        <p:txBody>
          <a:bodyPr>
            <a:noAutofit/>
          </a:bodyPr>
          <a:lstStyle/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Domena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Kurikula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TZK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korelativna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s KV:</a:t>
            </a:r>
            <a:br>
              <a:rPr lang="hr-HR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Zdravstveni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odgojni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učinci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tjelesnog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vježbanja</a:t>
            </a:r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857784"/>
          </a:xfrm>
        </p:spPr>
        <p:txBody>
          <a:bodyPr>
            <a:normAutofit/>
          </a:bodyPr>
          <a:lstStyle/>
          <a:p>
            <a:pPr fontAlgn="base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TZK D.1.2.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Slijedi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upute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motoričke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hr-HR" sz="23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OŠ TZK D.2.3.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Surađuje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u elementarnim igrama i prihvaća </a:t>
            </a:r>
            <a:r>
              <a:rPr lang="vi-VN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pravila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igara.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0000"/>
              </a:lnSpc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TZK D.2.4.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Aktivno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sudjeluje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elementarnim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igrama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razvijaju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samopoštovanje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samopouzdanje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ustrajnost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OŠ TZK D.3.3.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Surađuje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sa suigračima i poštuje </a:t>
            </a:r>
            <a:r>
              <a:rPr lang="vi-VN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igre.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TZK D.4.4.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Primjenjuje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raznovrsnih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sportova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endParaRPr lang="hr-HR" sz="2000" dirty="0"/>
          </a:p>
          <a:p>
            <a:endParaRPr lang="hr-H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65403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hr-HR" sz="2600" i="1" dirty="0">
                <a:latin typeface="Times New Roman" pitchFamily="18" charset="0"/>
                <a:cs typeface="Times New Roman" pitchFamily="18" charset="0"/>
              </a:rPr>
              <a:t>Ishodi iz </a:t>
            </a:r>
            <a:r>
              <a:rPr lang="hr-HR" sz="2600" i="1" dirty="0" err="1">
                <a:latin typeface="Times New Roman" pitchFamily="18" charset="0"/>
                <a:cs typeface="Times New Roman" pitchFamily="18" charset="0"/>
              </a:rPr>
              <a:t>Kurikula</a:t>
            </a:r>
            <a:r>
              <a:rPr lang="hr-HR" sz="2600" i="1" dirty="0">
                <a:latin typeface="Times New Roman" pitchFamily="18" charset="0"/>
                <a:cs typeface="Times New Roman" pitchFamily="18" charset="0"/>
              </a:rPr>
              <a:t> KV </a:t>
            </a:r>
            <a:r>
              <a:rPr lang="hr-HR" sz="2600" i="1" dirty="0" err="1">
                <a:latin typeface="Times New Roman" pitchFamily="18" charset="0"/>
                <a:cs typeface="Times New Roman" pitchFamily="18" charset="0"/>
              </a:rPr>
              <a:t>korelativni</a:t>
            </a:r>
            <a:r>
              <a:rPr lang="hr-HR" sz="2600" i="1" dirty="0">
                <a:latin typeface="Times New Roman" pitchFamily="18" charset="0"/>
                <a:cs typeface="Times New Roman" pitchFamily="18" charset="0"/>
              </a:rPr>
              <a:t> ishodima TZK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857364"/>
            <a:ext cx="8501122" cy="4714908"/>
          </a:xfrm>
        </p:spPr>
        <p:txBody>
          <a:bodyPr>
            <a:no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A.1.1.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izražava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osnovne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doživljaje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svijetu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pokazuje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radost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divljenje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Bogu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svemu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stvorenome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C.1.1.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otkriva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svaki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čovjek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Božje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stvorenje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poštovati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ljubiti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uočava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važnost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pomirenja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opraštanja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zajednici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C.1.2.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poštuje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dobroga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ponašanja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obitelji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razredu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prepoznaje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školu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mjesto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susreta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zajedništva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radosti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učenja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b="1" dirty="0"/>
              <a:t> </a:t>
            </a:r>
            <a:endParaRPr lang="hr-HR" sz="2300" b="1" dirty="0"/>
          </a:p>
          <a:p>
            <a:endParaRPr lang="hr-HR" sz="1200" b="1" dirty="0"/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D.1.2.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prepoznaje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Crkvene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blagdane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slavlja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njihovu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poruku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300" dirty="0" err="1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korizma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 kruha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  <p:sp>
        <p:nvSpPr>
          <p:cNvPr id="4" name="Pravokutnik 3"/>
          <p:cNvSpPr/>
          <p:nvPr/>
        </p:nvSpPr>
        <p:spPr>
          <a:xfrm>
            <a:off x="357158" y="1071546"/>
            <a:ext cx="84296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. r. OŠ ishodi: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6429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3100" dirty="0">
                <a:latin typeface="Times New Roman" pitchFamily="18" charset="0"/>
                <a:cs typeface="Times New Roman" pitchFamily="18" charset="0"/>
              </a:rPr>
              <a:t>. r. </a:t>
            </a:r>
            <a:r>
              <a:rPr lang="hr-HR" sz="3100" dirty="0" err="1">
                <a:latin typeface="Times New Roman" pitchFamily="18" charset="0"/>
                <a:cs typeface="Times New Roman" pitchFamily="18" charset="0"/>
              </a:rPr>
              <a:t>korelativne</a:t>
            </a:r>
            <a:r>
              <a:rPr lang="hr-HR" sz="3100" dirty="0">
                <a:latin typeface="Times New Roman" pitchFamily="18" charset="0"/>
                <a:cs typeface="Times New Roman" pitchFamily="18" charset="0"/>
              </a:rPr>
              <a:t> teme: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4900618" cy="500066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Moja škola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Dan kruha i zahvalnosti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Hvala što sam stvoren tako čudesno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Svi smo braća i sestre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Moj brat i ja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Korizma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Zajedno nedjeljom u obitelji </a:t>
            </a:r>
          </a:p>
        </p:txBody>
      </p:sp>
      <p:pic>
        <p:nvPicPr>
          <p:cNvPr id="4" name="Slika 3" descr="179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500174"/>
            <a:ext cx="3279147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714380"/>
          </a:xfrm>
          <a:solidFill>
            <a:srgbClr val="F6E7E6"/>
          </a:solidFill>
        </p:spPr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. r. OŠ ishodi: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71612"/>
            <a:ext cx="8001056" cy="47863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A.2.1.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iznosi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opisuje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osnovna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iskustva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drugima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svijetu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kojem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uočava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svijetle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tamne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C.2.2.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otkriva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prijateljstva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pomaganja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opraštanja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provoditi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C.2.3.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prepoznaje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svojim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riječima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opisuje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važnost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ponašanja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navodi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Zlatno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  <a:solidFill>
            <a:srgbClr val="F6E7E6"/>
          </a:solidFill>
        </p:spPr>
        <p:txBody>
          <a:bodyPr>
            <a:normAutofit/>
          </a:bodyPr>
          <a:lstStyle/>
          <a:p>
            <a:pPr algn="l"/>
            <a:r>
              <a:rPr lang="hr-H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. r. </a:t>
            </a: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korelativne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teme: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00174"/>
            <a:ext cx="4686304" cy="4625989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Ponovno smo zajedno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Zlatno pravilo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 prijatelja imam povjerenje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Moj korizmeni hod do Uskrsa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Isus treba tvoje ruke</a:t>
            </a:r>
          </a:p>
          <a:p>
            <a:pPr algn="r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186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571612"/>
            <a:ext cx="3373460" cy="43373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571504"/>
          </a:xfrm>
          <a:solidFill>
            <a:srgbClr val="75DFDD"/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3100" dirty="0">
                <a:latin typeface="Times New Roman" pitchFamily="18" charset="0"/>
                <a:cs typeface="Times New Roman" pitchFamily="18" charset="0"/>
              </a:rPr>
              <a:t>. r. OŠ ishodi: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000108"/>
            <a:ext cx="6072230" cy="2357454"/>
          </a:xfrm>
        </p:spPr>
        <p:txBody>
          <a:bodyPr>
            <a:no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A.3.1.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prepoznaje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opisuje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važnost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zajednice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pojedinca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OŠ KV C.3.2.</a:t>
            </a:r>
            <a:r>
              <a:rPr lang="hr-H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navodi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primjere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međusobnoga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pomaganja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povjerenja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osjetljivosti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otvorenosti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ljude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zajednici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slov 4"/>
          <p:cNvSpPr txBox="1">
            <a:spLocks/>
          </p:cNvSpPr>
          <p:nvPr/>
        </p:nvSpPr>
        <p:spPr>
          <a:xfrm>
            <a:off x="285720" y="3429000"/>
            <a:ext cx="8643998" cy="500066"/>
          </a:xfrm>
          <a:prstGeom prst="rect">
            <a:avLst/>
          </a:prstGeom>
          <a:solidFill>
            <a:srgbClr val="75DFD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r-HR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hr-HR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1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1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1200" dirty="0"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kumimoji="0" lang="hr-HR" sz="112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orelativne</a:t>
            </a:r>
            <a:r>
              <a:rPr kumimoji="0" lang="hr-HR" sz="1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teme:</a:t>
            </a:r>
            <a:br>
              <a:rPr kumimoji="0" lang="hr-HR" sz="1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1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Slika 5" descr="3-razred-OŠ-224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7166"/>
            <a:ext cx="2657264" cy="35719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85720" y="4000504"/>
            <a:ext cx="864399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Dar prijateljstva i zajedništva; Prijatelj je Božji dar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Po čemu si ti poseban?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Tjelesna djela milosrđa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Dani kruha i zahvalnosti Bogu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300" dirty="0">
                <a:latin typeface="Times New Roman" pitchFamily="18" charset="0"/>
                <a:cs typeface="Times New Roman" pitchFamily="18" charset="0"/>
              </a:rPr>
              <a:t> Korizma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1328</Words>
  <Application>Microsoft Office PowerPoint</Application>
  <PresentationFormat>Prikaz na zaslonu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tema</vt:lpstr>
      <vt:lpstr> Korelativne mogućnosti  s praktičnim primjerima između  Katoličkoga vjeronauka i  Tjelesne i zdravstvene kulture  u razrednoj nastavi </vt:lpstr>
      <vt:lpstr>Svrha i opis predmeta TZK:</vt:lpstr>
      <vt:lpstr>PowerPoint prezentacija</vt:lpstr>
      <vt:lpstr>Domena Kurikula TZK korelativna s KV: D) Zdravstveni i odgojni učinci tjelesnog vježbanja</vt:lpstr>
      <vt:lpstr>Ishodi iz Kurikula KV korelativni ishodima TZK</vt:lpstr>
      <vt:lpstr>1. r. korelativne teme:</vt:lpstr>
      <vt:lpstr>2. r. OŠ ishodi:</vt:lpstr>
      <vt:lpstr>2. r. korelativne teme:</vt:lpstr>
      <vt:lpstr>3. r. OŠ ishodi:</vt:lpstr>
      <vt:lpstr>4. r. OŠ ishodi:</vt:lpstr>
      <vt:lpstr>4. r. korelativne teme:</vt:lpstr>
      <vt:lpstr>Aktivnosti u kojima se ostvaruje  sadržajna i metodička korelacija KV i TZK</vt:lpstr>
      <vt:lpstr>OŠ KV D.1.2.  /  C.3.2. </vt:lpstr>
      <vt:lpstr>OŠ KV C.1.1.  /  C.1.2.  /  C.2.2.  /  A.3.1.  /  C.3.2. </vt:lpstr>
      <vt:lpstr>OŠ KV C.2.2.  /  A.3.1.  /  C.3.2. </vt:lpstr>
      <vt:lpstr>PowerPoint prezentacija</vt:lpstr>
      <vt:lpstr>OŠ KV C.4. 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Predstojnik</cp:lastModifiedBy>
  <cp:revision>1089</cp:revision>
  <dcterms:modified xsi:type="dcterms:W3CDTF">2020-11-23T11:16:29Z</dcterms:modified>
</cp:coreProperties>
</file>